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5" r:id="rId1"/>
  </p:sldMasterIdLst>
  <p:sldIdLst>
    <p:sldId id="256" r:id="rId2"/>
    <p:sldId id="257" r:id="rId3"/>
    <p:sldId id="259" r:id="rId4"/>
    <p:sldId id="258"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C22"/>
    <a:srgbClr val="759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9462EF3-3C4F-43EE-ACEE-D4B806740EA3}" type="datetimeFigureOut">
              <a:rPr lang="en-US" smtClean="0"/>
              <a:pPr/>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970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9635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6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76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10/25/2017</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588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906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10/25/2017</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643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10/25/2017</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445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10/25/2017</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40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020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10/25/2017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75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786BE5-D2A3-4BF0-8B30-D7403E61B3DC}" type="datetimeFigureOut">
              <a:rPr lang="en-US" smtClean="0"/>
              <a:t>10/25/2017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
              </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856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4960"/>
            <a:ext cx="12190770" cy="7613284"/>
          </a:xfrm>
          <a:prstGeom prst="rect">
            <a:avLst/>
          </a:prstGeom>
        </p:spPr>
      </p:pic>
      <p:sp>
        <p:nvSpPr>
          <p:cNvPr id="2" name="Title 1"/>
          <p:cNvSpPr>
            <a:spLocks noGrp="1"/>
          </p:cNvSpPr>
          <p:nvPr>
            <p:ph type="ctrTitle"/>
          </p:nvPr>
        </p:nvSpPr>
        <p:spPr>
          <a:xfrm>
            <a:off x="2265405" y="2982098"/>
            <a:ext cx="2191265" cy="616795"/>
          </a:xfrm>
        </p:spPr>
        <p:txBody>
          <a:bodyPr>
            <a:normAutofit fontScale="90000"/>
          </a:bodyPr>
          <a:lstStyle/>
          <a:p>
            <a:r>
              <a:rPr lang="en-GB" sz="2800"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OCEAN’S 15</a:t>
            </a:r>
            <a:endParaRPr lang="en-GB" sz="2800"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5" name="Title 1"/>
          <p:cNvSpPr txBox="1">
            <a:spLocks/>
          </p:cNvSpPr>
          <p:nvPr/>
        </p:nvSpPr>
        <p:spPr bwMode="gray">
          <a:xfrm>
            <a:off x="7963529" y="6025977"/>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6" name="Title 1"/>
          <p:cNvSpPr txBox="1">
            <a:spLocks/>
          </p:cNvSpPr>
          <p:nvPr/>
        </p:nvSpPr>
        <p:spPr bwMode="gray">
          <a:xfrm>
            <a:off x="2847831" y="3785286"/>
            <a:ext cx="2024850" cy="61679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2800" i="1" dirty="0">
              <a:latin typeface="Linux Biolinum G" panose="02000503000000000000" pitchFamily="2" charset="0"/>
              <a:ea typeface="Linux Biolinum G" panose="02000503000000000000" pitchFamily="2" charset="0"/>
              <a:cs typeface="Linux Biolinum G" panose="02000503000000000000" pitchFamily="2" charset="0"/>
            </a:endParaRPr>
          </a:p>
        </p:txBody>
      </p:sp>
      <p:sp>
        <p:nvSpPr>
          <p:cNvPr id="7" name="Title 1"/>
          <p:cNvSpPr txBox="1">
            <a:spLocks/>
          </p:cNvSpPr>
          <p:nvPr/>
        </p:nvSpPr>
        <p:spPr>
          <a:xfrm>
            <a:off x="6095385" y="6466702"/>
            <a:ext cx="5799437" cy="423845"/>
          </a:xfrm>
          <a:prstGeom prst="rect">
            <a:avLst/>
          </a:prstGeom>
        </p:spPr>
        <p:txBody>
          <a:bodyPr vert="horz" lIns="91440" tIns="45720" rIns="91440" bIns="45720" rtlCol="0" anchor="ctr">
            <a:normAutofit fontScale="600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en-GB" sz="2800" b="1" i="1" dirty="0" smtClean="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rPr>
              <a:t>Bank heist adventure game by team 15</a:t>
            </a:r>
            <a:endParaRPr lang="en-GB" sz="2800" b="1" i="1" dirty="0">
              <a:solidFill>
                <a:schemeClr val="bg1"/>
              </a:solidFill>
              <a:latin typeface="Linux Biolinum G" panose="02000503000000000000" pitchFamily="2" charset="0"/>
              <a:ea typeface="Linux Biolinum G" panose="02000503000000000000" pitchFamily="2" charset="0"/>
              <a:cs typeface="Linux Biolinum G" panose="02000503000000000000" pitchFamily="2" charset="0"/>
            </a:endParaRPr>
          </a:p>
        </p:txBody>
      </p:sp>
    </p:spTree>
    <p:extLst>
      <p:ext uri="{BB962C8B-B14F-4D97-AF65-F5344CB8AC3E}">
        <p14:creationId xmlns:p14="http://schemas.microsoft.com/office/powerpoint/2010/main" val="249446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The Story</a:t>
            </a:r>
            <a:endParaRPr lang="en-GB" dirty="0">
              <a:solidFill>
                <a:schemeClr val="tx1"/>
              </a:solidFill>
            </a:endParaRPr>
          </a:p>
        </p:txBody>
      </p:sp>
      <p:sp>
        <p:nvSpPr>
          <p:cNvPr id="3" name="Content Placeholder 2"/>
          <p:cNvSpPr>
            <a:spLocks noGrp="1"/>
          </p:cNvSpPr>
          <p:nvPr>
            <p:ph idx="1"/>
          </p:nvPr>
        </p:nvSpPr>
        <p:spPr>
          <a:xfrm>
            <a:off x="507198" y="3813344"/>
            <a:ext cx="11371759" cy="2154030"/>
          </a:xfrm>
        </p:spPr>
        <p:txBody>
          <a:bodyPr/>
          <a:lstStyle/>
          <a:p>
            <a:pPr>
              <a:buClrTx/>
              <a:buFont typeface="Wingdings" panose="05000000000000000000" pitchFamily="2" charset="2"/>
              <a:buChar char="§"/>
            </a:pPr>
            <a:r>
              <a:rPr lang="en-GB" dirty="0" smtClean="0"/>
              <a:t>  Your </a:t>
            </a:r>
            <a:r>
              <a:rPr lang="en-GB" dirty="0" smtClean="0"/>
              <a:t>goal is to manoeuvre through the bank towards the vault, in which you’ll find the riches you desire</a:t>
            </a:r>
            <a:r>
              <a:rPr lang="en-GB" dirty="0" smtClean="0"/>
              <a:t>. </a:t>
            </a:r>
            <a:endParaRPr lang="en-GB" dirty="0" smtClean="0"/>
          </a:p>
          <a:p>
            <a:pPr>
              <a:buClrTx/>
              <a:buFont typeface="Wingdings" panose="05000000000000000000" pitchFamily="2" charset="2"/>
              <a:buChar char="§"/>
            </a:pPr>
            <a:r>
              <a:rPr lang="en-GB" dirty="0" smtClean="0"/>
              <a:t>  Using </a:t>
            </a:r>
            <a:r>
              <a:rPr lang="en-GB" dirty="0" smtClean="0"/>
              <a:t>a mixture of items the player has purchased during the pre-planning phase, and various items found scattered throughout the bank, the character must find a way to complete the tasks and final goal efficiently.</a:t>
            </a:r>
            <a:endParaRPr lang="en-GB" dirty="0"/>
          </a:p>
        </p:txBody>
      </p:sp>
      <p:pic>
        <p:nvPicPr>
          <p:cNvPr id="4" name="Picture 3"/>
          <p:cNvPicPr>
            <a:picLocks noChangeAspect="1"/>
          </p:cNvPicPr>
          <p:nvPr/>
        </p:nvPicPr>
        <p:blipFill rotWithShape="1">
          <a:blip r:embed="rId2"/>
          <a:srcRect l="1160" t="1741" b="561"/>
          <a:stretch/>
        </p:blipFill>
        <p:spPr>
          <a:xfrm>
            <a:off x="7669422" y="233216"/>
            <a:ext cx="4209535" cy="2600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669422" y="2224219"/>
            <a:ext cx="527221" cy="609600"/>
          </a:xfrm>
          <a:prstGeom prst="rect">
            <a:avLst/>
          </a:prstGeom>
          <a:solidFill>
            <a:srgbClr val="759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7994817" y="2224219"/>
            <a:ext cx="267730" cy="609600"/>
          </a:xfrm>
          <a:prstGeom prst="rect">
            <a:avLst/>
          </a:prstGeom>
          <a:solidFill>
            <a:srgbClr val="1D1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416580" y="2397572"/>
            <a:ext cx="7186938" cy="1415772"/>
          </a:xfrm>
          <a:prstGeom prst="rect">
            <a:avLst/>
          </a:prstGeom>
          <a:noFill/>
        </p:spPr>
        <p:txBody>
          <a:bodyPr wrap="square" rtlCol="0">
            <a:spAutoFit/>
          </a:bodyPr>
          <a:lstStyle/>
          <a:p>
            <a:pPr marL="342900" indent="-342900">
              <a:buFont typeface="Wingdings" panose="05000000000000000000" pitchFamily="2" charset="2"/>
              <a:buChar char="§"/>
            </a:pPr>
            <a:r>
              <a:rPr lang="en-GB" sz="2200" dirty="0"/>
              <a:t>You are an ordinary man, with honest motives but questionable morals, that has agreed to take part in a bank heist.</a:t>
            </a:r>
          </a:p>
          <a:p>
            <a:endParaRPr lang="en-GB" sz="2000" dirty="0"/>
          </a:p>
        </p:txBody>
      </p:sp>
    </p:spTree>
    <p:extLst>
      <p:ext uri="{BB962C8B-B14F-4D97-AF65-F5344CB8AC3E}">
        <p14:creationId xmlns:p14="http://schemas.microsoft.com/office/powerpoint/2010/main" val="428864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81999" y="435500"/>
            <a:ext cx="5043196" cy="1499616"/>
          </a:xfrm>
        </p:spPr>
        <p:txBody>
          <a:bodyPr/>
          <a:lstStyle/>
          <a:p>
            <a:r>
              <a:rPr lang="en-GB" dirty="0" smtClean="0">
                <a:solidFill>
                  <a:schemeClr val="tx1"/>
                </a:solidFill>
              </a:rPr>
              <a:t>Defining Features </a:t>
            </a:r>
            <a:endParaRPr lang="en-GB" dirty="0">
              <a:solidFill>
                <a:schemeClr val="tx1"/>
              </a:solidFill>
            </a:endParaRPr>
          </a:p>
        </p:txBody>
      </p:sp>
      <p:sp>
        <p:nvSpPr>
          <p:cNvPr id="3" name="Content Placeholder 2"/>
          <p:cNvSpPr>
            <a:spLocks noGrp="1"/>
          </p:cNvSpPr>
          <p:nvPr>
            <p:ph idx="1"/>
          </p:nvPr>
        </p:nvSpPr>
        <p:spPr>
          <a:xfrm>
            <a:off x="551935" y="2117123"/>
            <a:ext cx="11211698" cy="4453897"/>
          </a:xfrm>
        </p:spPr>
        <p:txBody>
          <a:bodyPr>
            <a:normAutofit/>
          </a:bodyPr>
          <a:lstStyle/>
          <a:p>
            <a:pPr>
              <a:lnSpc>
                <a:spcPct val="100000"/>
              </a:lnSpc>
              <a:buClrTx/>
              <a:buFont typeface="Wingdings" panose="05000000000000000000" pitchFamily="2" charset="2"/>
              <a:buChar char="§"/>
            </a:pPr>
            <a:r>
              <a:rPr lang="en-GB" dirty="0" smtClean="0"/>
              <a:t> While </a:t>
            </a:r>
            <a:r>
              <a:rPr lang="en-GB" dirty="0" smtClean="0"/>
              <a:t>text-based games all follow a similar format, this game has some defining features that make it stand out</a:t>
            </a:r>
            <a:r>
              <a:rPr lang="en-GB" dirty="0" smtClean="0"/>
              <a:t>.</a:t>
            </a:r>
          </a:p>
          <a:p>
            <a:pPr>
              <a:lnSpc>
                <a:spcPct val="100000"/>
              </a:lnSpc>
              <a:buClrTx/>
              <a:buFont typeface="Wingdings" panose="05000000000000000000" pitchFamily="2" charset="2"/>
              <a:buChar char="§"/>
            </a:pPr>
            <a:r>
              <a:rPr lang="en-GB" dirty="0"/>
              <a:t> </a:t>
            </a:r>
            <a:r>
              <a:rPr lang="en-GB" dirty="0" smtClean="0"/>
              <a:t>Limited </a:t>
            </a:r>
            <a:r>
              <a:rPr lang="en-GB" dirty="0" smtClean="0"/>
              <a:t>Turns: The tasks and final goal (stealing the money), must all be completed within a set number of turns. Failure to complete everything within this limit will result in a failed attempt</a:t>
            </a:r>
            <a:r>
              <a:rPr lang="en-GB" dirty="0" smtClean="0"/>
              <a:t>.</a:t>
            </a:r>
          </a:p>
          <a:p>
            <a:pPr>
              <a:lnSpc>
                <a:spcPct val="100000"/>
              </a:lnSpc>
              <a:buClrTx/>
            </a:pPr>
            <a:endParaRPr lang="en-GB" sz="100" dirty="0" smtClean="0"/>
          </a:p>
          <a:p>
            <a:pPr>
              <a:lnSpc>
                <a:spcPct val="100000"/>
              </a:lnSpc>
              <a:buClrTx/>
              <a:buFont typeface="Wingdings" panose="05000000000000000000" pitchFamily="2" charset="2"/>
              <a:buChar char="§"/>
            </a:pPr>
            <a:r>
              <a:rPr lang="en-GB" dirty="0" smtClean="0"/>
              <a:t> Scaled </a:t>
            </a:r>
            <a:r>
              <a:rPr lang="en-GB" dirty="0" smtClean="0"/>
              <a:t>Victory: Assuming that you have completed the main objective within the set number of turns, the amount of money that you are able to take is based upon how many turns you have remaining. The less turns needed to finish the game = more money, and a higher score</a:t>
            </a:r>
            <a:r>
              <a:rPr lang="en-GB" dirty="0" smtClean="0"/>
              <a:t>!</a:t>
            </a:r>
          </a:p>
          <a:p>
            <a:pPr>
              <a:lnSpc>
                <a:spcPct val="100000"/>
              </a:lnSpc>
              <a:buClrTx/>
            </a:pPr>
            <a:endParaRPr lang="en-GB" sz="100" dirty="0" smtClean="0"/>
          </a:p>
          <a:p>
            <a:pPr>
              <a:lnSpc>
                <a:spcPct val="100000"/>
              </a:lnSpc>
              <a:buClrTx/>
              <a:buFont typeface="Wingdings" panose="05000000000000000000" pitchFamily="2" charset="2"/>
              <a:buChar char="§"/>
            </a:pPr>
            <a:r>
              <a:rPr lang="en-GB" dirty="0" smtClean="0"/>
              <a:t> A </a:t>
            </a:r>
            <a:r>
              <a:rPr lang="en-GB" dirty="0" smtClean="0"/>
              <a:t>rich back story, with a wide variety of interactive options that will influence the final outcome of the game, including a pre-planning phase that allows you to purchase useful items.</a:t>
            </a:r>
            <a:endParaRPr lang="en-GB" dirty="0"/>
          </a:p>
        </p:txBody>
      </p:sp>
      <p:pic>
        <p:nvPicPr>
          <p:cNvPr id="4" name="Picture 2" descr="Image result for gold bars"/>
          <p:cNvPicPr>
            <a:picLocks noChangeAspect="1" noChangeArrowheads="1"/>
          </p:cNvPicPr>
          <p:nvPr/>
        </p:nvPicPr>
        <p:blipFill rotWithShape="1">
          <a:blip r:embed="rId2">
            <a:extLst>
              <a:ext uri="{28A0092B-C50C-407E-A947-70E740481C1C}">
                <a14:useLocalDpi xmlns:a14="http://schemas.microsoft.com/office/drawing/2010/main" val="0"/>
              </a:ext>
            </a:extLst>
          </a:blip>
          <a:srcRect b="73692"/>
          <a:stretch/>
        </p:blipFill>
        <p:spPr bwMode="auto">
          <a:xfrm>
            <a:off x="245999" y="188809"/>
            <a:ext cx="5946075" cy="1564300"/>
          </a:xfrm>
          <a:prstGeom prst="roundRect">
            <a:avLst>
              <a:gd name="adj" fmla="val 8594"/>
            </a:avLst>
          </a:prstGeom>
          <a:solidFill>
            <a:srgbClr val="FFFFFF">
              <a:shade val="85000"/>
            </a:srgbClr>
          </a:solidFill>
          <a:ln>
            <a:noFill/>
          </a:ln>
          <a:effectLst>
            <a:reflection stA="31000" endPos="4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31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430" y="123898"/>
            <a:ext cx="3902099" cy="1499616"/>
          </a:xfrm>
        </p:spPr>
        <p:txBody>
          <a:bodyPr/>
          <a:lstStyle/>
          <a:p>
            <a:r>
              <a:rPr lang="en-GB" dirty="0" smtClean="0">
                <a:solidFill>
                  <a:schemeClr val="tx1"/>
                </a:solidFill>
              </a:rPr>
              <a:t>Game Mechanics</a:t>
            </a:r>
            <a:endParaRPr lang="en-GB" dirty="0">
              <a:solidFill>
                <a:schemeClr val="tx1"/>
              </a:solidFill>
            </a:endParaRPr>
          </a:p>
        </p:txBody>
      </p:sp>
      <p:sp>
        <p:nvSpPr>
          <p:cNvPr id="3" name="Content Placeholder 2"/>
          <p:cNvSpPr>
            <a:spLocks noGrp="1"/>
          </p:cNvSpPr>
          <p:nvPr>
            <p:ph idx="1"/>
          </p:nvPr>
        </p:nvSpPr>
        <p:spPr>
          <a:xfrm>
            <a:off x="429686" y="1305698"/>
            <a:ext cx="11184348" cy="2401330"/>
          </a:xfrm>
        </p:spPr>
        <p:txBody>
          <a:bodyPr>
            <a:normAutofit/>
          </a:bodyPr>
          <a:lstStyle/>
          <a:p>
            <a:pPr>
              <a:buClrTx/>
              <a:buFont typeface="Wingdings" panose="05000000000000000000" pitchFamily="2" charset="2"/>
              <a:buChar char="§"/>
            </a:pPr>
            <a:r>
              <a:rPr lang="en-GB" sz="2000" dirty="0" smtClean="0"/>
              <a:t> It </a:t>
            </a:r>
            <a:r>
              <a:rPr lang="en-GB" sz="2000" dirty="0" smtClean="0"/>
              <a:t>is a classic text-based adventure game, programmed using Python.</a:t>
            </a:r>
          </a:p>
          <a:p>
            <a:pPr>
              <a:buClrTx/>
              <a:buFont typeface="Wingdings" panose="05000000000000000000" pitchFamily="2" charset="2"/>
              <a:buChar char="§"/>
            </a:pPr>
            <a:r>
              <a:rPr lang="en-GB" sz="2000" dirty="0" smtClean="0"/>
              <a:t> The </a:t>
            </a:r>
            <a:r>
              <a:rPr lang="en-GB" sz="2000" dirty="0" smtClean="0"/>
              <a:t>basic commands, and clarity of objectives, makes this game suitable for players of all abilities</a:t>
            </a:r>
            <a:r>
              <a:rPr lang="en-GB" sz="2000" dirty="0" smtClean="0"/>
              <a:t>.</a:t>
            </a:r>
          </a:p>
          <a:p>
            <a:pPr>
              <a:buClrTx/>
              <a:buFont typeface="Wingdings" panose="05000000000000000000" pitchFamily="2" charset="2"/>
              <a:buChar char="§"/>
            </a:pPr>
            <a:r>
              <a:rPr lang="en-GB" sz="2000" dirty="0"/>
              <a:t> Two main stages to the game: the “pre-planning”, and the “main body.” The reason for this is to create a sense of realism, and it will hopefully engage the player, as they are not simply handed the tools required for an easy </a:t>
            </a:r>
            <a:r>
              <a:rPr lang="en-GB" sz="2000" dirty="0" smtClean="0"/>
              <a:t>victory. </a:t>
            </a:r>
            <a:r>
              <a:rPr lang="en-GB" sz="2000" dirty="0"/>
              <a:t>The limit on items you are able to choose and carry adds a sense of strategy to the game, rather than mindless movement around a map. </a:t>
            </a:r>
          </a:p>
          <a:p>
            <a:pPr>
              <a:buClrTx/>
              <a:buFont typeface="Wingdings" panose="05000000000000000000" pitchFamily="2" charset="2"/>
              <a:buChar char="§"/>
            </a:pPr>
            <a:endParaRPr lang="en-GB" sz="2000" dirty="0" smtClean="0"/>
          </a:p>
          <a:p>
            <a:endParaRPr lang="en-GB" sz="2000" dirty="0" smtClean="0"/>
          </a:p>
          <a:p>
            <a:endParaRPr lang="en-GB" sz="2000" dirty="0"/>
          </a:p>
        </p:txBody>
      </p:sp>
      <p:pic>
        <p:nvPicPr>
          <p:cNvPr id="4" name="Picture 3"/>
          <p:cNvPicPr>
            <a:picLocks noChangeAspect="1"/>
          </p:cNvPicPr>
          <p:nvPr/>
        </p:nvPicPr>
        <p:blipFill rotWithShape="1">
          <a:blip r:embed="rId2"/>
          <a:srcRect t="5748" b="5748"/>
          <a:stretch/>
        </p:blipFill>
        <p:spPr>
          <a:xfrm>
            <a:off x="6334897" y="3398676"/>
            <a:ext cx="5296928" cy="2938760"/>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480430" y="3398676"/>
            <a:ext cx="5541430" cy="2693045"/>
          </a:xfrm>
          <a:prstGeom prst="rect">
            <a:avLst/>
          </a:prstGeom>
          <a:noFill/>
        </p:spPr>
        <p:txBody>
          <a:bodyPr wrap="square" rtlCol="0">
            <a:spAutoFit/>
          </a:bodyPr>
          <a:lstStyle/>
          <a:p>
            <a:pPr>
              <a:buClrTx/>
            </a:pPr>
            <a:endParaRPr lang="en-GB" i="1" dirty="0" smtClean="0"/>
          </a:p>
          <a:p>
            <a:pPr>
              <a:buClrTx/>
            </a:pPr>
            <a:r>
              <a:rPr lang="en-GB" sz="2000" i="1" dirty="0" smtClean="0"/>
              <a:t>Attributes </a:t>
            </a:r>
          </a:p>
          <a:p>
            <a:pPr>
              <a:buClrTx/>
            </a:pPr>
            <a:endParaRPr lang="en-GB" sz="1100" i="1" dirty="0"/>
          </a:p>
          <a:p>
            <a:pPr>
              <a:buClrTx/>
              <a:buFont typeface="Wingdings" panose="05000000000000000000" pitchFamily="2" charset="2"/>
              <a:buChar char="§"/>
            </a:pPr>
            <a:r>
              <a:rPr lang="en-GB" sz="2000" dirty="0"/>
              <a:t> A leader board that will be ranked according to how much money you are able to steal from the bank. This means that the game can be played through multiple times, so that you can try to beat your personal best.</a:t>
            </a:r>
          </a:p>
          <a:p>
            <a:endParaRPr lang="en-GB" sz="2000" dirty="0"/>
          </a:p>
        </p:txBody>
      </p:sp>
    </p:spTree>
    <p:extLst>
      <p:ext uri="{BB962C8B-B14F-4D97-AF65-F5344CB8AC3E}">
        <p14:creationId xmlns:p14="http://schemas.microsoft.com/office/powerpoint/2010/main" val="420325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4518" y="453410"/>
            <a:ext cx="8704757" cy="979974"/>
          </a:xfrm>
        </p:spPr>
        <p:txBody>
          <a:bodyPr>
            <a:normAutofit/>
          </a:bodyPr>
          <a:lstStyle/>
          <a:p>
            <a:r>
              <a:rPr lang="en-GB" dirty="0" smtClean="0">
                <a:solidFill>
                  <a:schemeClr val="tx1"/>
                </a:solidFill>
              </a:rPr>
              <a:t>Why should you choose this game?</a:t>
            </a:r>
            <a:endParaRPr lang="en-GB" dirty="0">
              <a:solidFill>
                <a:schemeClr val="tx1"/>
              </a:solidFill>
            </a:endParaRPr>
          </a:p>
        </p:txBody>
      </p:sp>
      <p:sp>
        <p:nvSpPr>
          <p:cNvPr id="3" name="Content Placeholder 2"/>
          <p:cNvSpPr>
            <a:spLocks noGrp="1"/>
          </p:cNvSpPr>
          <p:nvPr>
            <p:ph idx="1"/>
          </p:nvPr>
        </p:nvSpPr>
        <p:spPr>
          <a:xfrm>
            <a:off x="562809" y="1433384"/>
            <a:ext cx="10714792" cy="4023360"/>
          </a:xfrm>
        </p:spPr>
        <p:txBody>
          <a:bodyPr/>
          <a:lstStyle/>
          <a:p>
            <a:pPr>
              <a:buClrTx/>
              <a:buFont typeface="Wingdings" panose="05000000000000000000" pitchFamily="2" charset="2"/>
              <a:buChar char="§"/>
            </a:pPr>
            <a:r>
              <a:rPr lang="en-GB" dirty="0" smtClean="0"/>
              <a:t> If </a:t>
            </a:r>
            <a:r>
              <a:rPr lang="en-GB" dirty="0" smtClean="0"/>
              <a:t>you are looking for a game with an exciting story, with the freedom to affect the outcome depending on your personal decisions, then this is the game for you!</a:t>
            </a:r>
          </a:p>
          <a:p>
            <a:pPr>
              <a:buClrTx/>
              <a:buFont typeface="Wingdings" panose="05000000000000000000" pitchFamily="2" charset="2"/>
              <a:buChar char="§"/>
            </a:pPr>
            <a:r>
              <a:rPr lang="en-GB" dirty="0" smtClean="0"/>
              <a:t> Heist </a:t>
            </a:r>
            <a:r>
              <a:rPr lang="en-GB" dirty="0" smtClean="0"/>
              <a:t>takes the stereotypical text-based adventure game format, but spices it up with the use of a modern, and somewhat realistic setting, alongside characters you can empathise with.</a:t>
            </a:r>
          </a:p>
          <a:p>
            <a:pPr>
              <a:buClrTx/>
              <a:buFont typeface="Wingdings" panose="05000000000000000000" pitchFamily="2" charset="2"/>
              <a:buChar char="§"/>
            </a:pPr>
            <a:r>
              <a:rPr lang="en-GB" dirty="0" smtClean="0"/>
              <a:t> Do </a:t>
            </a:r>
            <a:r>
              <a:rPr lang="en-GB" dirty="0" smtClean="0"/>
              <a:t>you think you could carry out a successful bank heist? The only way to find out is to try this game!</a:t>
            </a:r>
            <a:endParaRPr lang="en-GB" dirty="0"/>
          </a:p>
        </p:txBody>
      </p:sp>
      <p:pic>
        <p:nvPicPr>
          <p:cNvPr id="2050" name="Picture 2" descr="Image result for bank he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07" y="4034916"/>
            <a:ext cx="4803603" cy="240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5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docProps/app.xml><?xml version="1.0" encoding="utf-8"?>
<Properties xmlns="http://schemas.openxmlformats.org/officeDocument/2006/extended-properties" xmlns:vt="http://schemas.openxmlformats.org/officeDocument/2006/docPropsVTypes">
  <Template>Integral</Template>
  <TotalTime>138</TotalTime>
  <Words>510</Words>
  <Application>Microsoft Office PowerPoint</Application>
  <PresentationFormat>Widescreen</PresentationFormat>
  <Paragraphs>26</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Linux Biolinum G</vt:lpstr>
      <vt:lpstr>Tw Cen MT</vt:lpstr>
      <vt:lpstr>Tw Cen MT Condensed</vt:lpstr>
      <vt:lpstr>Wingdings</vt:lpstr>
      <vt:lpstr>Wingdings 3</vt:lpstr>
      <vt:lpstr>Integral</vt:lpstr>
      <vt:lpstr>OCEAN’S 15</vt:lpstr>
      <vt:lpstr>The Story</vt:lpstr>
      <vt:lpstr>Defining Features </vt:lpstr>
      <vt:lpstr>Game Mechanics</vt:lpstr>
      <vt:lpstr>Why should you choose this game?</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Heist</dc:title>
  <dc:creator>insrv</dc:creator>
  <cp:lastModifiedBy>insrv</cp:lastModifiedBy>
  <cp:revision>15</cp:revision>
  <dcterms:created xsi:type="dcterms:W3CDTF">2017-10-24T11:49:25Z</dcterms:created>
  <dcterms:modified xsi:type="dcterms:W3CDTF">2017-10-25T16:26:12Z</dcterms:modified>
</cp:coreProperties>
</file>